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62b09e0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62b09e0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62b09e00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62b09e00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2b09e00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2b09e00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quality retrieval flag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2b09e00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2b09e00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2b09e00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2b09e00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62b09e00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62b09e00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62b09e007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462b09e00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2b09e00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2b09e00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62b09e00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62b09e00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62b09e00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62b09e00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6" name="Google Shape;76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7" name="Google Shape;77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vlab.ncep.noaa.gov/documents/3553989/3558863/GLM_Quick_Guide_Gridded_Products_June_2018.pdf/c52912d7-035c-7697-3caf-21a40192f102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ctrTitle"/>
          </p:nvPr>
        </p:nvSpPr>
        <p:spPr>
          <a:xfrm>
            <a:off x="311700" y="547175"/>
            <a:ext cx="8520600" cy="22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/>
              <a:t>Plans for GOES-17 GLM in NWS </a:t>
            </a:r>
            <a:endParaRPr b="1" sz="4000"/>
          </a:p>
        </p:txBody>
      </p:sp>
      <p:sp>
        <p:nvSpPr>
          <p:cNvPr id="93" name="Google Shape;93;p23"/>
          <p:cNvSpPr txBox="1"/>
          <p:nvPr>
            <p:ph idx="1" type="subTitle"/>
          </p:nvPr>
        </p:nvSpPr>
        <p:spPr>
          <a:xfrm>
            <a:off x="311700" y="3367525"/>
            <a:ext cx="8520600" cy="11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NWS/OBS Update to GOES-17 GLM Provisional PS-PVR </a:t>
            </a:r>
            <a:br>
              <a:rPr lang="en" sz="2400"/>
            </a:br>
            <a:br>
              <a:rPr lang="en" sz="900"/>
            </a:b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December 3, 2018</a:t>
            </a:r>
            <a:endParaRPr sz="2400"/>
          </a:p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186600" y="633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666"/>
                </a:solidFill>
              </a:rPr>
              <a:t>Thank You!</a:t>
            </a:r>
            <a:endParaRPr b="1" sz="3000">
              <a:solidFill>
                <a:srgbClr val="66666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666666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666"/>
                </a:solidFill>
              </a:rPr>
              <a:t>Questions/Comments?</a:t>
            </a:r>
            <a:endParaRPr b="1" sz="30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ctrTitle"/>
          </p:nvPr>
        </p:nvSpPr>
        <p:spPr>
          <a:xfrm>
            <a:off x="186600" y="115850"/>
            <a:ext cx="86457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Overall Summary</a:t>
            </a:r>
            <a:endParaRPr sz="2400" u="sng"/>
          </a:p>
        </p:txBody>
      </p:sp>
      <p:sp>
        <p:nvSpPr>
          <p:cNvPr id="100" name="Google Shape;100;p24"/>
          <p:cNvSpPr txBox="1"/>
          <p:nvPr/>
        </p:nvSpPr>
        <p:spPr>
          <a:xfrm>
            <a:off x="192000" y="549000"/>
            <a:ext cx="88758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NWS has not yet evaluated the GOES-17 GLM data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>
                <a:solidFill>
                  <a:schemeClr val="dk1"/>
                </a:solidFill>
              </a:rPr>
              <a:t>GOES-17 focus to date has been on establishment and evaluation of GOES-17 KPP/ABI flows</a:t>
            </a:r>
            <a:endParaRPr sz="1600"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2000">
                <a:solidFill>
                  <a:schemeClr val="dk1"/>
                </a:solidFill>
              </a:rPr>
              <a:t>As first step, NWS plans to follow GOES-16 Flash Extent Density (FED) implementation paradigm (see slide 5)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i="1" lang="en">
                <a:solidFill>
                  <a:schemeClr val="dk1"/>
                </a:solidFill>
              </a:rPr>
              <a:t>What?</a:t>
            </a:r>
            <a:r>
              <a:rPr lang="en">
                <a:solidFill>
                  <a:schemeClr val="dk1"/>
                </a:solidFill>
              </a:rPr>
              <a:t>   GOES-17-based CONUS grid of 1-min and 5-min FEDs (like GOES-16 FED)</a:t>
            </a:r>
            <a:endParaRPr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i="1" lang="en">
                <a:solidFill>
                  <a:schemeClr val="dk1"/>
                </a:solidFill>
              </a:rPr>
              <a:t>How?</a:t>
            </a:r>
            <a:r>
              <a:rPr lang="en">
                <a:solidFill>
                  <a:schemeClr val="dk1"/>
                </a:solidFill>
              </a:rPr>
              <a:t>    Generated from GRB stream at AWC; distributed terrestrially to CONUS AWIPS systems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i="1" lang="en">
                <a:solidFill>
                  <a:schemeClr val="dk1"/>
                </a:solidFill>
              </a:rPr>
              <a:t>When?</a:t>
            </a:r>
            <a:r>
              <a:rPr lang="en">
                <a:solidFill>
                  <a:schemeClr val="dk1"/>
                </a:solidFill>
              </a:rPr>
              <a:t>    Development and implementation (first for limited evaluation) underway during December 2018; evaluation followed by broader roll-out to NWS field sites in January 2019   </a:t>
            </a:r>
            <a:endParaRPr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2000">
                <a:solidFill>
                  <a:schemeClr val="dk1"/>
                </a:solidFill>
              </a:rPr>
              <a:t>NWS’ Plans for GOES-17 GLM, Beyond FED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OCONUS version(s) and additional GLM parameters (beyond FED) to follow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Migration of NWS’ GLM processing from AWC to IDP and then to NESDIS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Fuller infusion of GLM into NWS systems/operations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ctrTitle"/>
          </p:nvPr>
        </p:nvSpPr>
        <p:spPr>
          <a:xfrm>
            <a:off x="186600" y="39650"/>
            <a:ext cx="86457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NWS GLM Implementation Team</a:t>
            </a:r>
            <a:endParaRPr sz="2400" u="sng"/>
          </a:p>
        </p:txBody>
      </p:sp>
      <p:sp>
        <p:nvSpPr>
          <p:cNvPr id="107" name="Google Shape;107;p25"/>
          <p:cNvSpPr txBox="1"/>
          <p:nvPr/>
        </p:nvSpPr>
        <p:spPr>
          <a:xfrm>
            <a:off x="39600" y="472800"/>
            <a:ext cx="89706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</a:rPr>
              <a:t>Infusion of GLM into NWS is an ongoing collaboration including these key participants: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</a:rPr>
              <a:t>NESDIS/STAR, GLM Working Group Lead (Scott Rudlosky)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OAR/NSSL Hazardous Weather Testbed (Kristin Calhoun, Tiffany Meyer)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Texas Tech (Eric Bruning)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NASA SPoRT (Geoffrey Stano, Kevin McGrath)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NWS/NCEP Aviation Weather Center (Josh Scheck, Amanda Terborg)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NWS Office of Science &amp; Technology Integration, Operations Proving Ground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               (Matt Foster, Chad Gravelle, Jack Richardson, Kim Runk)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NWS Office of Observations (Brian Gockel, Joe Zajic, Lee Byerle, Eric Guillot) 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NWS Office of Central Processing, AWIPS Program Office (Steve Schotz,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               Scott Jacobs, Kevin Conaty, Ana Rivera)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NWS Analyze Forecast and Support Office (Greg Schoor)</a:t>
            </a:r>
            <a:endParaRPr sz="1000">
              <a:solidFill>
                <a:schemeClr val="dk1"/>
              </a:solidFill>
            </a:endParaRPr>
          </a:p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Team carried out G16/GLM conceptual and software development, test/eval of first products, documentation/training leading to full deployment (team attention now turning to G17 GLM)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ctrTitle"/>
          </p:nvPr>
        </p:nvSpPr>
        <p:spPr>
          <a:xfrm>
            <a:off x="249150" y="115850"/>
            <a:ext cx="86457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Currently Fielded GLM Products in AWIPS (GOES-16 only)</a:t>
            </a:r>
            <a:endParaRPr sz="2400" u="sng"/>
          </a:p>
        </p:txBody>
      </p:sp>
      <p:sp>
        <p:nvSpPr>
          <p:cNvPr id="114" name="Google Shape;114;p26"/>
          <p:cNvSpPr txBox="1"/>
          <p:nvPr/>
        </p:nvSpPr>
        <p:spPr>
          <a:xfrm>
            <a:off x="115800" y="625200"/>
            <a:ext cx="88758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current GOES-16 GLM product available across the majority of NWS sites: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GOES-16 Flash Extent Density (FED) Grid over the CONUS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Derived from GLM L2 (from NWS GRB antenna downlink)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One- and five-minute grids, both updated/distributed every minute containing the most-recent one- or five-minute summation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Fielded AWIPS baseline GOES-R plugin handles ingest and display of gridded GLM products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NWS CONUS-wide* roll-out of FED occurred Summer 2018</a:t>
            </a:r>
            <a:endParaRPr sz="1800"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Uses non-baseline distribution path (more detail in upcoming slides)</a:t>
            </a:r>
            <a:endParaRPr sz="10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Approx. 21 NWS field sites participating in an extended eval of G16 GLM parms since June 2018, including four additional GLM parameters:</a:t>
            </a:r>
            <a:endParaRPr sz="1800"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One- and five-minute average flash area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One- and five-minute total optical energy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will be extended to G17-based parameters starting in January 2019.</a:t>
            </a:r>
            <a:endParaRPr/>
          </a:p>
        </p:txBody>
      </p:sp>
      <p:sp>
        <p:nvSpPr>
          <p:cNvPr id="115" name="Google Shape;11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6"/>
          <p:cNvSpPr txBox="1"/>
          <p:nvPr/>
        </p:nvSpPr>
        <p:spPr>
          <a:xfrm>
            <a:off x="55725" y="4674550"/>
            <a:ext cx="85155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999999"/>
                </a:solidFill>
              </a:rPr>
              <a:t>* NWS CONUS field slides receiving GLM FED include Weather Forecast Offices (WFOs) and most River Forecast Centers (RFCs)</a:t>
            </a:r>
            <a:endParaRPr i="1" sz="11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ctrTitle"/>
          </p:nvPr>
        </p:nvSpPr>
        <p:spPr>
          <a:xfrm>
            <a:off x="200375" y="0"/>
            <a:ext cx="86457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GLM NWS Rollout (Pathfinder for GOES-17)</a:t>
            </a:r>
            <a:endParaRPr sz="2400" u="sng"/>
          </a:p>
        </p:txBody>
      </p:sp>
      <p:sp>
        <p:nvSpPr>
          <p:cNvPr id="122" name="Google Shape;122;p27"/>
          <p:cNvSpPr txBox="1"/>
          <p:nvPr/>
        </p:nvSpPr>
        <p:spPr>
          <a:xfrm>
            <a:off x="54725" y="690650"/>
            <a:ext cx="89370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Final stages of GLM FED development and Summer 2018 roll-out informed by:</a:t>
            </a:r>
            <a:endParaRPr sz="1800"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Beta site (~12 NWS sites) and HWT testing events held in Spring 2018</a:t>
            </a:r>
            <a:endParaRPr sz="1600"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Feedback from Extended Evaluation sites (additional ~9 sites, Jun-Jul 2018)</a:t>
            </a:r>
            <a:endParaRPr sz="1600"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Functional/performance eval/testing by GLM working group at NWS OPG and labs</a:t>
            </a:r>
            <a:br>
              <a:rPr lang="en" sz="1600"/>
            </a:br>
            <a:endParaRPr sz="16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AWIPS deployment, used Redhat Package Manager (RPM) configuration file, pushed out to CONUS NWS sites in June 2018</a:t>
            </a:r>
            <a:endParaRPr sz="1800"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Close coordination with AWIPS/NCF, who staged the RPMs for activation at each site</a:t>
            </a:r>
            <a:endParaRPr sz="1600"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Included a separate RPM for Extended Eval sites to evaluate average flash area and total optical energy</a:t>
            </a:r>
            <a:br>
              <a:rPr lang="en" sz="1600"/>
            </a:b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Outreach and deployment coordination: VLab, Videos, TOWR-S Chatroom/Slides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Team contacted all NWS CONUS WFOs and most RFCs, to assist and facilitate with activation/deployment which finished August 2018 (115+ confirmed users)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ctrTitle"/>
          </p:nvPr>
        </p:nvSpPr>
        <p:spPr>
          <a:xfrm>
            <a:off x="186600" y="156050"/>
            <a:ext cx="8645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400" u="sng"/>
              <a:t>GLM Training/Orientation Materials for GOES-16</a:t>
            </a:r>
            <a:endParaRPr sz="2400" u="sng"/>
          </a:p>
        </p:txBody>
      </p:sp>
      <p:sp>
        <p:nvSpPr>
          <p:cNvPr id="129" name="Google Shape;129;p28"/>
          <p:cNvSpPr txBox="1"/>
          <p:nvPr/>
        </p:nvSpPr>
        <p:spPr>
          <a:xfrm>
            <a:off x="115800" y="690650"/>
            <a:ext cx="48753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six quick guides and briefs: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Definitions and Detection Methods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GLM Gridded Products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GLM Data Quality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GLM AFA and TOE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GLM Applications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GLM and Ground Based Networks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GLM Virtual Lab Webpage: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Description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Imagery Examples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Blog and FAQ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material will be adapted</a:t>
            </a:r>
            <a:r>
              <a:rPr lang="en"/>
              <a:t> for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GOES-17 training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 b="44527" l="0" r="0" t="10765"/>
          <a:stretch/>
        </p:blipFill>
        <p:spPr>
          <a:xfrm>
            <a:off x="3429000" y="3486150"/>
            <a:ext cx="5558587" cy="1508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/>
        </p:nvSpPr>
        <p:spPr>
          <a:xfrm>
            <a:off x="4364000" y="3063050"/>
            <a:ext cx="45768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https://vlab.ncep.noaa.gov/documents/3553989/3558863/GLM_Quick_Guide_Gridded_Products_June_2018.pdf/c52912d7-035c-7697-3caf-21a40192f102</a:t>
            </a: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C:\Users\rudlosky.AD\Desktop\NESDIS\Projects\GOESR_GLM\Training\GLM_Virtual_Training\QuickGuides\QuickGuide_GLM_and_ground_networks_v5_Page_1.jpg" id="132" name="Google Shape;1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1100" y="630182"/>
            <a:ext cx="19431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udlosky.AD\Desktop\NESDIS\Projects\GOESR_GLM\Training\GLM_Virtual_Training\QuickGuides\GLM_Quick_Guide_Gridded_Products_June_2018\Slide1.PNG" id="133" name="Google Shape;1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9092" y="630181"/>
            <a:ext cx="2002508" cy="25920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8"/>
          <p:cNvSpPr txBox="1"/>
          <p:nvPr/>
        </p:nvSpPr>
        <p:spPr>
          <a:xfrm>
            <a:off x="3490550" y="4887350"/>
            <a:ext cx="23160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990000"/>
                </a:solidFill>
              </a:rPr>
              <a:t>(Some NWS/vlab pages access controlled)</a:t>
            </a:r>
            <a:endParaRPr i="1" sz="80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ctrTitle"/>
          </p:nvPr>
        </p:nvSpPr>
        <p:spPr>
          <a:xfrm>
            <a:off x="0" y="-36550"/>
            <a:ext cx="91440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GOES-16 GLM FED in AWIPS/CAVE/D2D</a:t>
            </a:r>
            <a:endParaRPr sz="2400" u="sng"/>
          </a:p>
        </p:txBody>
      </p:sp>
      <p:sp>
        <p:nvSpPr>
          <p:cNvPr id="141" name="Google Shape;141;p29"/>
          <p:cNvSpPr txBox="1"/>
          <p:nvPr/>
        </p:nvSpPr>
        <p:spPr>
          <a:xfrm>
            <a:off x="192000" y="853800"/>
            <a:ext cx="88758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050" y="462050"/>
            <a:ext cx="5910298" cy="410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 rotWithShape="1">
          <a:blip r:embed="rId3">
            <a:alphaModFix/>
          </a:blip>
          <a:srcRect b="97084" l="706" r="48438" t="0"/>
          <a:stretch/>
        </p:blipFill>
        <p:spPr>
          <a:xfrm>
            <a:off x="1604425" y="462050"/>
            <a:ext cx="5498424" cy="21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 rotWithShape="1">
          <a:blip r:embed="rId3">
            <a:alphaModFix/>
          </a:blip>
          <a:srcRect b="0" l="45980" r="0" t="96469"/>
          <a:stretch/>
        </p:blipFill>
        <p:spPr>
          <a:xfrm>
            <a:off x="2393425" y="3934025"/>
            <a:ext cx="5038652" cy="3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 rotWithShape="1">
          <a:blip r:embed="rId3">
            <a:alphaModFix/>
          </a:blip>
          <a:srcRect b="58730" l="5072" r="35870" t="4246"/>
          <a:stretch/>
        </p:blipFill>
        <p:spPr>
          <a:xfrm>
            <a:off x="1680625" y="733475"/>
            <a:ext cx="5038652" cy="20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9"/>
          <p:cNvSpPr txBox="1"/>
          <p:nvPr/>
        </p:nvSpPr>
        <p:spPr>
          <a:xfrm>
            <a:off x="1447050" y="4605300"/>
            <a:ext cx="67515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Initial GOES-17 GLM FED implementation in AWIPS will be based on above.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ctrTitle"/>
          </p:nvPr>
        </p:nvSpPr>
        <p:spPr>
          <a:xfrm>
            <a:off x="186600" y="115850"/>
            <a:ext cx="86457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Next Steps for GLM Implementation Across NWS (1 of 2) </a:t>
            </a:r>
            <a:endParaRPr sz="2400" u="sng"/>
          </a:p>
        </p:txBody>
      </p:sp>
      <p:sp>
        <p:nvSpPr>
          <p:cNvPr id="153" name="Google Shape;153;p30"/>
          <p:cNvSpPr txBox="1"/>
          <p:nvPr/>
        </p:nvSpPr>
        <p:spPr>
          <a:xfrm>
            <a:off x="115800" y="666788"/>
            <a:ext cx="89877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Roll-out GOES-17 GLM FED and other products via similar migration path as was done for GOES-16 (planned for January 2019)</a:t>
            </a:r>
            <a:br>
              <a:rPr lang="en" sz="9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Complete migration of GOES-16/17 FED product generation and data flows to national-baseline systems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Complete assessment of “Extended Evaluation” products and begin migration/T2O of any mature GOES-16/17 products: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Average Flash Area (one- and five-min products)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Total Optical Energy (one- and five-min products)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Explore and evaluate additional GLM/derived products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30-min accumulated FED every 1-min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Flash and Centroid Density products (1 and 5-min) 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Extend geographic coverage of existing NWS GLM products beyond CONUS to meet NCEP/Center and Off-CONUS requirements</a:t>
            </a:r>
            <a:endParaRPr sz="1800"/>
          </a:p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31"/>
          <p:cNvSpPr txBox="1"/>
          <p:nvPr>
            <p:ph type="ctrTitle"/>
          </p:nvPr>
        </p:nvSpPr>
        <p:spPr>
          <a:xfrm>
            <a:off x="186600" y="192050"/>
            <a:ext cx="8645700" cy="4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Next Steps for GLM Implementation Across NWS (2 of 2) </a:t>
            </a:r>
            <a:endParaRPr sz="2400" u="sng"/>
          </a:p>
        </p:txBody>
      </p:sp>
      <p:sp>
        <p:nvSpPr>
          <p:cNvPr id="161" name="Google Shape;161;p31"/>
          <p:cNvSpPr txBox="1"/>
          <p:nvPr/>
        </p:nvSpPr>
        <p:spPr>
          <a:xfrm>
            <a:off x="192000" y="625200"/>
            <a:ext cx="88758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Augment NWS forecaster systems (e.g., AWIPS and N-AWIPS) for current and maturing GLM products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Fuller integration of GLM products into NWS forecast/warning processes (either directly or via other derived products)</a:t>
            </a:r>
            <a:r>
              <a:rPr lang="en" sz="9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>
                <a:solidFill>
                  <a:schemeClr val="dk1"/>
                </a:solidFill>
              </a:rPr>
            </a:br>
            <a:endParaRPr sz="9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For proven GLM products, prepare SPSRB request(s) for implementation of product generation and distribution within NESDIS ground systems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Maintain bi-directional NWS/GOES-R communication as GLM products are evolved and improved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Smooth out software updates</a:t>
            </a:r>
            <a:endParaRPr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>
                <a:solidFill>
                  <a:schemeClr val="dk1"/>
                </a:solidFill>
              </a:rPr>
              <a:t>Product additions or enhancements that warrant user awareness (and in some cases, training) </a:t>
            </a:r>
            <a:br>
              <a:rPr lang="en" sz="1800"/>
            </a:b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